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100599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70189" autoAdjust="0"/>
  </p:normalViewPr>
  <p:slideViewPr>
    <p:cSldViewPr snapToGrid="0">
      <p:cViewPr varScale="1">
        <p:scale>
          <a:sx n="56" d="100"/>
          <a:sy n="56" d="100"/>
        </p:scale>
        <p:origin x="28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1" cy="504365"/>
          </a:xfrm>
          <a:prstGeom prst="rect">
            <a:avLst/>
          </a:prstGeom>
        </p:spPr>
        <p:txBody>
          <a:bodyPr vert="horz" lIns="92336" tIns="46168" rIns="92336" bIns="4616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02" y="0"/>
            <a:ext cx="2971801" cy="504365"/>
          </a:xfrm>
          <a:prstGeom prst="rect">
            <a:avLst/>
          </a:prstGeom>
        </p:spPr>
        <p:txBody>
          <a:bodyPr vert="horz" lIns="92336" tIns="46168" rIns="92336" bIns="46168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5624"/>
            <a:ext cx="2971801" cy="504365"/>
          </a:xfrm>
          <a:prstGeom prst="rect">
            <a:avLst/>
          </a:prstGeom>
        </p:spPr>
        <p:txBody>
          <a:bodyPr vert="horz" lIns="92336" tIns="46168" rIns="92336" bIns="4616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02" y="9555624"/>
            <a:ext cx="2971801" cy="504365"/>
          </a:xfrm>
          <a:prstGeom prst="rect">
            <a:avLst/>
          </a:prstGeom>
        </p:spPr>
        <p:txBody>
          <a:bodyPr vert="horz" lIns="92336" tIns="46168" rIns="92336" bIns="46168" rtlCol="0" anchor="b"/>
          <a:lstStyle>
            <a:lvl1pPr algn="r">
              <a:defRPr sz="1200"/>
            </a:lvl1pPr>
          </a:lstStyle>
          <a:p>
            <a:fld id="{DCDCA4BA-300D-4E91-BF44-ED8E87D24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47107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1" cy="504746"/>
          </a:xfrm>
          <a:prstGeom prst="rect">
            <a:avLst/>
          </a:prstGeom>
        </p:spPr>
        <p:txBody>
          <a:bodyPr vert="horz" lIns="92336" tIns="46168" rIns="92336" bIns="4616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1" cy="504746"/>
          </a:xfrm>
          <a:prstGeom prst="rect">
            <a:avLst/>
          </a:prstGeom>
        </p:spPr>
        <p:txBody>
          <a:bodyPr vert="horz" lIns="92336" tIns="46168" rIns="92336" bIns="46168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57300"/>
            <a:ext cx="6035675" cy="3395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36" tIns="46168" rIns="92336" bIns="4616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841370"/>
            <a:ext cx="5486400" cy="3961120"/>
          </a:xfrm>
          <a:prstGeom prst="rect">
            <a:avLst/>
          </a:prstGeom>
        </p:spPr>
        <p:txBody>
          <a:bodyPr vert="horz" lIns="92336" tIns="46168" rIns="92336" bIns="4616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5243"/>
            <a:ext cx="2971801" cy="504745"/>
          </a:xfrm>
          <a:prstGeom prst="rect">
            <a:avLst/>
          </a:prstGeom>
        </p:spPr>
        <p:txBody>
          <a:bodyPr vert="horz" lIns="92336" tIns="46168" rIns="92336" bIns="4616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555243"/>
            <a:ext cx="2971801" cy="504745"/>
          </a:xfrm>
          <a:prstGeom prst="rect">
            <a:avLst/>
          </a:prstGeom>
        </p:spPr>
        <p:txBody>
          <a:bodyPr vert="horz" lIns="92336" tIns="46168" rIns="92336" bIns="46168" rtlCol="0" anchor="b"/>
          <a:lstStyle>
            <a:lvl1pPr algn="r">
              <a:defRPr sz="1200"/>
            </a:lvl1pPr>
          </a:lstStyle>
          <a:p>
            <a:fld id="{D23DC963-9104-42D8-950B-1857B53AE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6122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EQmwpAebuQ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hu-HU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Téma: a szexualitás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Cél:  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   	A szexuális vágy és a szeretet, illetve szerelem különbségének felismerése.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Felismerni, hogy a szexualitás gyönyörű dolog, amit Istentől kaptunk.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27760"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Hogyan?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Szemlélés, megbeszélés és felismerések által.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 </a:t>
            </a:r>
            <a:endParaRPr lang="en-GB" dirty="0"/>
          </a:p>
          <a:p>
            <a:r>
              <a:rPr lang="hu-HU" dirty="0" smtClean="0"/>
              <a:t>A </a:t>
            </a:r>
            <a:r>
              <a:rPr lang="hu-HU" noProof="0" dirty="0" smtClean="0"/>
              <a:t>háttér-információkat</a:t>
            </a:r>
            <a:r>
              <a:rPr lang="hu-HU" dirty="0" smtClean="0"/>
              <a:t> lásd a tanulmányban!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C963-9104-42D8-950B-1857B53AE0B7}" type="slidenum">
              <a:rPr lang="en-GB" smtClean="0"/>
              <a:t>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6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Bemelegítés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Előkészületek: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Nyomtassuk ki az összes szeretetről szóló segédanyagot (különálló papírlapokra)! Lásd a segédanyagoknál!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Számozzuk meg a lapokat és erősítsük őket a falra!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Készítsünk elő zöld és piros filctollakat!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Adjunk minden lánynak zöld és piros tollat!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Kérjük meg a tiniket, hogy járják körbe a termet.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Kérjük meg őket, hogy jelöljék meg pirossal azokat a képeket, amik a “szerelemről” szólnak.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Kérjük meg őket, hogy jelöljék zölddel azokat a képeket, amelyek inkább a szeretet fejezik ki!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Ezután vitassuk meg a következőket: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Miből gondoljátok, hogy ez az illusztráció a szeretetről, vagy a szerelemről szól?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C963-9104-42D8-950B-1857B53AE0B7}" type="slidenum">
              <a:rPr lang="en-GB" smtClean="0"/>
              <a:t>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75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hu-HU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rózsaszín szemüveg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100" b="1" u="none" strike="noStrik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Erre a melengető érzésre úgy utalunk, hogy rózsaszín felhőben lebegünk, vagy rózsaszín szemüvegen át látjuk a világot.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dopamin váltja ki ezt az érzést. Beszéljünk egy kicsit a dopaminról! (Lásd a háttér-információkat! )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100" b="1" u="none" strike="noStrik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Legalább hat résztvevővel igen szórakoztató a “szobor-játék”.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Megnevezünk egy érzelmet, amit a többieknek be kell mutatniuk. Amikor jelt adunk, azzal a bizonyos arckifejezéssel kell szoborrá válniuk.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Mondhatjuk például, hogy :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szomorú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jóindulatú,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beteg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mérges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pironkodó,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álmos,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szerelem rózsaszín felhőjében lebegő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stresszes,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elgondolkodó,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szégyenlős,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szexi,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örömmel fogadó,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éber,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vágyakozó,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stb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Legalább 15 másodpercig ki kell tartani a szobor-pozíciót, illetve arckifejezést.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Miután a szemináriumvezető szemügyre vette az érzelmek kifejezéseit, jelt ad a lányoknak, hogy tovább sétálhatnak.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a szép benne, hogy mindenki valami mást mutat. A legfontosabb, hogy ki merik mutatni az érzelmeiket. Segít, ha kezünkben tartjuk az érzelmek listáját. Sőt, kellemes háttérzenét is ajánlunk a játékhoz.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b="1" u="none" strike="noStrik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lépjünk ki mindnyájan a rózsaszín felhőből és ismerjük meg Mr.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Right-ot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Jó fiút!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b="1" u="none" strike="noStrik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jó fiú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Csoportos beszélgetés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nyolcnál több tini résztvevőnk van, osszuk őket kisebb csoportokra! Tegyük a kérdéseket rózsaszín borítékokba és nyújtsuk oda a lányoknak, hogy válasszanak egyet, majd hangosan olvassák fel a kérdést. Először válaszolják meg, majd tegyék fel egymásnak is. Összefoglalásként a szemináriumvezető maga is válaszoljon rá! Mindegyik csoportnak több borítékot adjunk!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Mitől elragadó egy férfi? Mitől jó fiú?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keresel egy férfiban? Mit vársz el egy fiútól?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Vannak feltételeid, szempontjaid?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Vajon te vagy az igazi?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Folytassuk a csoportos beszélgetést!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tartanak a fiúk fontosnak a lányokkal kapcsolatban?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kell felajánlanunk? Miben vagyunk különlegesek? 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Hadd mondjam el neked, az a különlegességed, hogy megfizethetetlen vagy.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Megfizethetetlen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Használjunk csokoládé-pénzérméket, vagy ha nincsen,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Monopoly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zsetonokat,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vagy fénymásoljunk papírpénzeket!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Megfizethetetlen vagy.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szerelem és a szexualitás nagyon, nagyon értékes dolog.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Sajnos nagyon sokan rosszul állnak a szerelemhez és a szexualitáshoz.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Sokan összekeverik a szerelmet a szex utáni vággyal, azt hiszik a kettő ugyanaz!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tudod, mi a különbség?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Vetítsük ki a képeket (lásd a segédanyagoknál!), vagy nyomtassuk ki papírra!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Hagyjuk, hogy a tinik reagáljanak és elmagyarázzák, miért a szerelemről, vagy csupán a vágyról szól a kép.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szerelem: a másikról szól, kölcsönös, gondoskodó köteléket jelent.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szexuális vágy: csupán az érzésekről szól, a dopamin-élmény megélésére (mint a drogokra) való vágy, a hangsúly önmagunkon van.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szex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gyönyörű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jó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szórakoztató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Isten csodálatos ajándéka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összeköt!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szex olyan, mint a ragasztó, minden alkalommal erősebb lesz a kötődés. Ennek következményeként a bizalom is erősödik, és egyre inkább kitárulkozunk. (Úgy testileg, mint lelkileg.)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Mindenkinek, akivel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szexelsz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jut ebből a ragasztóból. Odaadod a ragasztód felét, majd kisebb lesz a kötődés és nem növekszik a bizalom…..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ragasztó drága dolog.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Akkor becsülnek meg, ha értékesnek tartod magad.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Csak egyetlen egy van belőled.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szexet gyakran teljesítménynek tekintik. Használat után eldobható terméknek.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tested nem árucikk.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Isten ajándéka, s ezért nagyon értékes.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párkapcsolat több, mint pusztán szex.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Mersz mindenről beszélgetni?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Mersz ígéreteket tenni? 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 nem csupán rózsaszín felhőben lebegés, mint a romantikus szerelem érzései.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párok kapcsolatát, akik túl korán kezdik a szexuális életet, az is határozza meg. kevesebbet beszélgetnek, és többet vitatkoznak.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beszélgetés pedig nagyon fontos egymás megismeréséhez.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noProof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 szerető házassági kapcsolatban nincs semmi gond a szexuális vággyal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u-HU" sz="1200" noProof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ha a mély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emberi vonzalom és kölcsönös átadás helyett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vágy irányít, akkor kivetkőzünk egyedülálló emberi 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mivoltunkból 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 a szexuális kapcsolat pusztán durva állatias viselkedéssé fajul.... (idézet a Kelepcében/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Hooked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c. könyvből). </a:t>
            </a:r>
            <a:endParaRPr lang="hu-H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C963-9104-42D8-950B-1857B53AE0B7}" type="slidenum">
              <a:rPr lang="en-GB" smtClean="0"/>
              <a:t>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091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Feltétel nélkül,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Katy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Perry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előadásában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https://www.youtube.com/watch?v=OEQmwpAebuQ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dal szövege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Ó, nem! Túl közel kerültem hozzád?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Talán majdnem megláttam, mi rejlik benned?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összes bizonytalanságod,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összes szennyest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még a szemem se rebbent.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Feltétel nélkül, feltétel nélkül,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Feltétel nélkül foglak szeretni.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Már nem félek,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Gyerünk, legyünk szabadok!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Feltétel nélkül foglak szeretni.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Gyere, ahogy vagy,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 kell mentegetőznöd,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Tudd, hogy mindenre méltó vagy!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Jó napjaiddal együtt a rosszakat is elfogadom.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Átvészeljük ezt a vihart,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mert szeretlek, mert szeretlek.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Feltétel nélkül, feltétel nélkül,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feltétel nélkül foglak szeretni.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Már nem félek,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gyerünk, legyünk szabadok!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Feltétel nélkül foglak szeretni.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Tárd ki hát a szíved és engedd, hogy elkezdődjön!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Tárd ki a szíved, és engedd, hogy elkezdődjön!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Tárd ki a szíved, és engedd, hogy elkezdődjön!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Tárd ki a szíved</a:t>
            </a:r>
            <a:r>
              <a:rPr lang="hu-HU" sz="1200" b="1" dirty="0" smtClean="0">
                <a:solidFill>
                  <a:srgbClr val="FF93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valódi szabadsághoz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elfogadás a kulcs.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is megteszed ezt értem?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Feltétel nélkül, feltétel nélkül,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feltétel nélkül foglak szeretni.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Már nem félek.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Gyerünk, legyünk szabadok!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Mert feltétel nélkül foglak szeretni. (oh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yeah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Szeretni foglak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Szeretni foglak,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Feltétel nélkül foglak szeretni. </a:t>
            </a:r>
          </a:p>
          <a:p>
            <a:pPr>
              <a:spcAft>
                <a:spcPts val="0"/>
              </a:spcAft>
            </a:pPr>
            <a:endParaRPr lang="hu-H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hu-H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Évát nem Ádám fejéből teremtette Isten, hogy fölötte álljon és nem is a lábából, hogy taposson rajta, hanem az oldalából, hogy egyenlő legyen vele. A karja alatti bordából, hogy karjával óvhassa és szívéhez közel, hogy szerethesse. </a:t>
            </a:r>
            <a:endParaRPr lang="hu-H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feltétlen szeretet, akkor is szeret, ha nem vagy tökéletes. </a:t>
            </a:r>
            <a:endParaRPr lang="hu-H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100" u="none" strike="noStrik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1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Feltételek? </a:t>
            </a:r>
            <a:endParaRPr lang="hu-H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 tudsz csókolni egy ismeretlen fiút? </a:t>
            </a:r>
            <a:endParaRPr lang="hu-H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Hogy érzed magad attól, ha a randin egy fiú a következőket mondja: „Te lennél álmaim barátnője, ha a hajad egy kicsit sötétebb lenne, vagy a melled egy kicsit nagyobb.” ?   </a:t>
            </a:r>
            <a:endParaRPr lang="hu-H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Milyen érzéseket vált ez ki belőled? </a:t>
            </a:r>
            <a:endParaRPr lang="hu-H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Megtépázza a magadról alkotott véleményedet. Elveszi tőled, hogy szépnek tarthasd magad. Elfogad vajon téged?  </a:t>
            </a:r>
            <a:endParaRPr lang="hu-H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Milyen feltételekről beszélgettünk a mai foglalkozás elején? </a:t>
            </a:r>
            <a:endParaRPr lang="hu-H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Rendben van, hogy támasztunk néhány feltételt? Melyek a jó feltételek, és mik a rosszak? </a:t>
            </a:r>
            <a:endParaRPr lang="hu-H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Jók a következő feltételek:</a:t>
            </a:r>
            <a:endParaRPr lang="hu-H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u-H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valaki, akivel tudok együtt imádkozni </a:t>
            </a:r>
            <a:endParaRPr lang="hu-H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u-H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aki hisz Istenben </a:t>
            </a:r>
            <a:endParaRPr lang="hu-H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u-H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olyan, aki igyekszik egészségesen élni (a tökéletesség igénye nélkül) </a:t>
            </a:r>
            <a:endParaRPr lang="hu-H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u-H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akivel össze tudom hangolni az életcélomat </a:t>
            </a:r>
            <a:endParaRPr lang="hu-H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Mindez nem a külső megjelenésről szól, hanem a hitről, életcélokról és a motivációkról. Ezeket kell egymással megosztanunk! </a:t>
            </a:r>
            <a:endParaRPr lang="hu-H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hu-H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1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szeretet/szerelem </a:t>
            </a:r>
            <a:endParaRPr lang="hu-H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Láthatjátok a szerelemről szóló képeket a falon. Arra kérlek most benneteket, hogy rajzoljatok ti is egyet. Ha nem megy jól a rajzolás, fogalmazzatok meg egy mondatot a szerelemről, szeretetről! </a:t>
            </a:r>
            <a:endParaRPr lang="hu-H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C963-9104-42D8-950B-1857B53AE0B7}" type="slidenum">
              <a:rPr lang="en-GB" smtClean="0"/>
              <a:t>4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191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hu-HU" sz="12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Naplóbejegyzés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u="none" strike="noStrik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szeretet feltétel nélküli,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 boldog párkapcsolatnak vannak feltételei.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Milyen feltételek fontosak számodra?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a célod?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Miben hiszel?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ösztönöz téged?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Ezeket keresd jövendőbeli partneredben!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u="none" strike="noStrik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C963-9104-42D8-950B-1857B53AE0B7}" type="slidenum">
              <a:rPr lang="en-GB" smtClean="0"/>
              <a:t>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319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hu-HU" sz="12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Imádság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Drága Uram!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nem hasonlítgatsz engem másokhoz.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engem értékelsz!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Add, hogy jövendőbeli szerelmem is értékeljen!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gondoskodsz lakóhelyemről.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Elfogadsz úgy, ahogy vagyok.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Add, hogy jövendőbelim is elfogadjon!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elengedsz, új utakat felfedezni.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Bátorítasz, ösztönzöl engem. 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Add, hogy jövendőbelim is támogasson, hogy kiteljesedhessek!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tudod, Uram, hogy nem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 bezárt könyv vagyok, melynek csupán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borítója és lapjai vannak.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Életem fejezeteinek még csak az elején járok.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Eddigi minden napja,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mai napig bejegyezve.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sorok között találkozol velem.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Add, hogy jövendőbeli egyetlen szerelmem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oldalról oldalra megismerjen majd.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És...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én is lapról lapra megismerhessem őt!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Ajándékkártya: 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Lásd a segédanyagoknál!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C963-9104-42D8-950B-1857B53AE0B7}" type="slidenum">
              <a:rPr lang="en-GB" smtClean="0"/>
              <a:t>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33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10. </a:t>
            </a:r>
            <a:r>
              <a:rPr lang="hu-HU" dirty="0"/>
              <a:t>Felbecsülhetetlen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Egészséges életmód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488" y="5005137"/>
            <a:ext cx="1223090" cy="168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5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814159" cy="1618396"/>
          </a:xfrm>
        </p:spPr>
        <p:txBody>
          <a:bodyPr/>
          <a:lstStyle/>
          <a:p>
            <a:r>
              <a:rPr lang="hu-HU" dirty="0"/>
              <a:t>Felbecsülhetetlen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/>
              <a:t>Bemelegítés</a:t>
            </a:r>
            <a:endParaRPr lang="en-GB" sz="3600" b="1" dirty="0"/>
          </a:p>
        </p:txBody>
      </p:sp>
      <p:pic>
        <p:nvPicPr>
          <p:cNvPr id="6" name="Picture 2" descr="Image result for love i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859697"/>
            <a:ext cx="6251575" cy="458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499651" y="5728527"/>
            <a:ext cx="475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/>
              <a:t>A SZERETET… kettőnk közös jövője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934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730077" cy="1618396"/>
          </a:xfrm>
        </p:spPr>
        <p:txBody>
          <a:bodyPr/>
          <a:lstStyle/>
          <a:p>
            <a:r>
              <a:rPr lang="hu-HU" dirty="0"/>
              <a:t>Felbecsülhetetlen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 </a:t>
            </a:r>
          </a:p>
        </p:txBody>
      </p:sp>
      <p:pic>
        <p:nvPicPr>
          <p:cNvPr id="6" name="Picture 2" descr="Image result for riding a pink clo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089" y="2345121"/>
            <a:ext cx="465772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84313" y="3737113"/>
            <a:ext cx="6346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/>
              <a:t>A rózsaszín szemüveg</a:t>
            </a:r>
            <a:endParaRPr lang="hu-HU" sz="4000" b="1" dirty="0"/>
          </a:p>
        </p:txBody>
      </p:sp>
    </p:spTree>
    <p:extLst>
      <p:ext uri="{BB962C8B-B14F-4D97-AF65-F5344CB8AC3E}">
        <p14:creationId xmlns:p14="http://schemas.microsoft.com/office/powerpoint/2010/main" val="335204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730077" cy="1618396"/>
          </a:xfrm>
        </p:spPr>
        <p:txBody>
          <a:bodyPr/>
          <a:lstStyle/>
          <a:p>
            <a:r>
              <a:rPr lang="hu-HU" dirty="0"/>
              <a:t>Felbecsülhetetlen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 </a:t>
            </a:r>
          </a:p>
        </p:txBody>
      </p:sp>
      <p:pic>
        <p:nvPicPr>
          <p:cNvPr id="3074" name="Picture 2" descr="Image result for unconditionally katy per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256" y="601717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68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Felbecsülhetetlen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349" y="2260738"/>
            <a:ext cx="4024336" cy="3600311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Naplóbejegyzés</a:t>
            </a:r>
            <a:endParaRPr lang="en-GB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281" t="966" r="7281" b="966"/>
          <a:stretch/>
        </p:blipFill>
        <p:spPr>
          <a:xfrm rot="5400000">
            <a:off x="5224385" y="1333718"/>
            <a:ext cx="3087069" cy="358598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385594" y="2941421"/>
            <a:ext cx="3627401" cy="27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91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Felbecsülhetetlen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/>
              <a:t>Imádság</a:t>
            </a:r>
            <a:endParaRPr lang="en-GB" sz="3600" b="1" dirty="0"/>
          </a:p>
        </p:txBody>
      </p:sp>
      <p:pic>
        <p:nvPicPr>
          <p:cNvPr id="4098" name="Picture 2" descr="Image result for we are priceless to Go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05" y="1576551"/>
            <a:ext cx="5358110" cy="356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213445" y="5390866"/>
            <a:ext cx="7081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Testünk ugyan megromolhat, mi mégis felbecsülhetetlenül</a:t>
            </a:r>
          </a:p>
          <a:p>
            <a:pPr algn="ctr"/>
            <a:r>
              <a:rPr lang="hu-HU" dirty="0" smtClean="0"/>
              <a:t> értékesek vagyunk Isten szemében</a:t>
            </a:r>
          </a:p>
          <a:p>
            <a:pPr algn="ctr"/>
            <a:r>
              <a:rPr lang="hu-HU" dirty="0" smtClean="0"/>
              <a:t>Erin </a:t>
            </a:r>
            <a:r>
              <a:rPr lang="hu-HU" dirty="0" err="1" smtClean="0"/>
              <a:t>Elisabeth</a:t>
            </a:r>
            <a:r>
              <a:rPr lang="hu-HU" dirty="0" smtClean="0"/>
              <a:t> Austin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2385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247</TotalTime>
  <Words>61</Words>
  <Application>Microsoft Office PowerPoint</Application>
  <PresentationFormat>Szélesvásznú</PresentationFormat>
  <Paragraphs>256</Paragraphs>
  <Slides>6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2" baseType="lpstr">
      <vt:lpstr>Calibri</vt:lpstr>
      <vt:lpstr>Century Gothic</vt:lpstr>
      <vt:lpstr>Tahoma</vt:lpstr>
      <vt:lpstr>Times New Roman</vt:lpstr>
      <vt:lpstr>Wingdings 2</vt:lpstr>
      <vt:lpstr>Quotable</vt:lpstr>
      <vt:lpstr>10. Felbecsülhetetlen</vt:lpstr>
      <vt:lpstr>Felbecsülhetetlen</vt:lpstr>
      <vt:lpstr>Felbecsülhetetlen</vt:lpstr>
      <vt:lpstr>Felbecsülhetetlen</vt:lpstr>
      <vt:lpstr>Felbecsülhetetlen</vt:lpstr>
      <vt:lpstr>Felbecsülhetetlen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Sugar and Spice and all things nice</dc:title>
  <dc:creator>Clair Sanches-Schutte</dc:creator>
  <cp:lastModifiedBy>Bea</cp:lastModifiedBy>
  <cp:revision>28</cp:revision>
  <cp:lastPrinted>2017-05-09T11:10:24Z</cp:lastPrinted>
  <dcterms:created xsi:type="dcterms:W3CDTF">2017-01-16T12:06:56Z</dcterms:created>
  <dcterms:modified xsi:type="dcterms:W3CDTF">2018-01-08T23:35:40Z</dcterms:modified>
</cp:coreProperties>
</file>